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321" r:id="rId3"/>
    <p:sldId id="323" r:id="rId4"/>
    <p:sldId id="326" r:id="rId5"/>
    <p:sldId id="324" r:id="rId6"/>
    <p:sldId id="327" r:id="rId7"/>
    <p:sldId id="328" r:id="rId8"/>
    <p:sldId id="329" r:id="rId9"/>
    <p:sldId id="262" r:id="rId10"/>
    <p:sldId id="271" r:id="rId11"/>
    <p:sldId id="320" r:id="rId12"/>
    <p:sldId id="278" r:id="rId13"/>
    <p:sldId id="279" r:id="rId14"/>
    <p:sldId id="263" r:id="rId15"/>
    <p:sldId id="264" r:id="rId16"/>
    <p:sldId id="265" r:id="rId17"/>
    <p:sldId id="277" r:id="rId18"/>
    <p:sldId id="260" r:id="rId19"/>
    <p:sldId id="319" r:id="rId20"/>
    <p:sldId id="330" r:id="rId21"/>
    <p:sldId id="29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5" d="100"/>
          <a:sy n="65" d="100"/>
        </p:scale>
        <p:origin x="945" y="6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4E003-E8D2-4755-9F0C-571F83D03194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C42A4-6798-4B9C-A4D2-B18E41B16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02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0892" y="1772605"/>
            <a:ext cx="3463771" cy="10064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rtl="1">
              <a:defRPr sz="2800" b="1" baseline="0">
                <a:solidFill>
                  <a:srgbClr val="000000"/>
                </a:solidFill>
                <a:cs typeface="B Titr" panose="00000700000000000000" pitchFamily="2" charset="-78"/>
              </a:defRPr>
            </a:lvl1pPr>
          </a:lstStyle>
          <a:p>
            <a:r>
              <a:rPr lang="fa-IR" dirty="0"/>
              <a:t>طراحی تیتر مورد نظر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96021" y="3004322"/>
            <a:ext cx="3373515" cy="459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1">
              <a:buNone/>
              <a:defRPr sz="2000" baseline="0">
                <a:solidFill>
                  <a:srgbClr val="000000"/>
                </a:solidFill>
                <a:cs typeface="B Nazanin" panose="000004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a-IR" dirty="0"/>
              <a:t>طراحی تیتر مورد نظر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16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671" y="1308975"/>
            <a:ext cx="10766323" cy="899653"/>
          </a:xfrm>
          <a:prstGeom prst="rect">
            <a:avLst/>
          </a:prstGeom>
        </p:spPr>
        <p:txBody>
          <a:bodyPr>
            <a:normAutofit/>
          </a:bodyPr>
          <a:lstStyle>
            <a:lvl1pPr algn="ctr" rtl="1">
              <a:defRPr sz="4000" b="1" baseline="0">
                <a:solidFill>
                  <a:srgbClr val="000000"/>
                </a:solidFill>
                <a:cs typeface="B Titr" panose="00000700000000000000" pitchFamily="2" charset="-78"/>
              </a:defRPr>
            </a:lvl1pPr>
          </a:lstStyle>
          <a:p>
            <a:r>
              <a:rPr lang="fa-IR" dirty="0"/>
              <a:t>طراحی تیتر مورد نظر</a:t>
            </a:r>
            <a:endParaRPr lang="en-US" dirty="0"/>
          </a:p>
        </p:txBody>
      </p:sp>
      <p:sp>
        <p:nvSpPr>
          <p:cNvPr id="3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722671" y="2208628"/>
            <a:ext cx="10766323" cy="4044688"/>
          </a:xfrm>
          <a:prstGeom prst="rect">
            <a:avLst/>
          </a:prstGeom>
        </p:spPr>
        <p:txBody>
          <a:bodyPr>
            <a:normAutofit/>
          </a:bodyPr>
          <a:lstStyle>
            <a:lvl2pPr algn="just" rtl="1">
              <a:defRPr sz="2400">
                <a:solidFill>
                  <a:srgbClr val="000000"/>
                </a:solidFill>
                <a:cs typeface="B Nazanin" panose="00000400000000000000" pitchFamily="2" charset="-78"/>
              </a:defRPr>
            </a:lvl2pPr>
            <a:lvl3pPr algn="just" rtl="1">
              <a:defRPr sz="2000">
                <a:solidFill>
                  <a:srgbClr val="000000"/>
                </a:solidFill>
                <a:cs typeface="B Nazanin" panose="00000400000000000000" pitchFamily="2" charset="-78"/>
              </a:defRPr>
            </a:lvl3pPr>
            <a:lvl4pPr algn="just" rtl="1">
              <a:defRPr sz="1800">
                <a:solidFill>
                  <a:srgbClr val="000000"/>
                </a:solidFill>
                <a:cs typeface="B Nazanin" panose="00000400000000000000" pitchFamily="2" charset="-78"/>
              </a:defRPr>
            </a:lvl4pPr>
            <a:lvl5pPr algn="just" rtl="1">
              <a:defRPr sz="1600">
                <a:solidFill>
                  <a:srgbClr val="000000"/>
                </a:solidFill>
                <a:cs typeface="B Nazanin" panose="00000400000000000000" pitchFamily="2" charset="-78"/>
              </a:defRPr>
            </a:lvl5pPr>
          </a:lstStyle>
          <a:p>
            <a:pPr lvl="1"/>
            <a:r>
              <a:rPr lang="fa-IR" dirty="0"/>
              <a:t>طراحی تیتر مورد نظر</a:t>
            </a:r>
          </a:p>
          <a:p>
            <a:pPr lvl="1"/>
            <a:r>
              <a:rPr lang="fa-IR" dirty="0"/>
              <a:t>طراحی تیتر مورد نظر</a:t>
            </a:r>
            <a:endParaRPr lang="en-US" dirty="0"/>
          </a:p>
          <a:p>
            <a:pPr lvl="2"/>
            <a:r>
              <a:rPr lang="fa-IR" dirty="0"/>
              <a:t>طراحی تیتر مورد نظر</a:t>
            </a:r>
            <a:endParaRPr lang="en-US" dirty="0"/>
          </a:p>
          <a:p>
            <a:pPr lvl="3"/>
            <a:r>
              <a:rPr lang="fa-IR" dirty="0"/>
              <a:t>طراحی تیتر مورد نظر</a:t>
            </a:r>
            <a:endParaRPr lang="en-US" dirty="0"/>
          </a:p>
          <a:p>
            <a:pPr lvl="4"/>
            <a:r>
              <a:rPr lang="fa-IR" dirty="0"/>
              <a:t>طراحی تیتر مورد نظر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0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93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B Yekan" panose="00000400000000000000" pitchFamily="2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B Yekan" panose="00000400000000000000" pitchFamily="2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2380" y="1531375"/>
            <a:ext cx="4371561" cy="1600200"/>
          </a:xfrm>
        </p:spPr>
        <p:txBody>
          <a:bodyPr>
            <a:noAutofit/>
          </a:bodyPr>
          <a:lstStyle/>
          <a:p>
            <a:pPr lvl="0" algn="ctr">
              <a:buClr>
                <a:srgbClr val="4F81BD"/>
              </a:buClr>
            </a:pPr>
            <a:r>
              <a:rPr lang="fa-IR" sz="2400" b="1" spc="30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مراقبت صحیح از فرد مرگ مغزی</a:t>
            </a:r>
          </a:p>
          <a:p>
            <a:pPr lvl="0" algn="ctr">
              <a:buClr>
                <a:srgbClr val="4F81BD"/>
              </a:buClr>
            </a:pPr>
            <a:endParaRPr lang="fa-IR" sz="2400" b="1" spc="30" dirty="0" smtClean="0">
              <a:solidFill>
                <a:schemeClr val="tx1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 lvl="0" algn="ctr">
              <a:buClr>
                <a:srgbClr val="4F81BD"/>
              </a:buClr>
            </a:pPr>
            <a:r>
              <a:rPr lang="fa-IR" sz="2400" b="1" spc="30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چه کسی؟ چگونه؟</a:t>
            </a:r>
            <a:endParaRPr lang="en-US" sz="2400" b="1" spc="30" dirty="0">
              <a:solidFill>
                <a:schemeClr val="tx1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1257" y="630098"/>
            <a:ext cx="223380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>
                <a:solidFill>
                  <a:schemeClr val="tx1">
                    <a:lumMod val="50000"/>
                  </a:schemeClr>
                </a:solidFill>
                <a:cs typeface="B Nazanin" panose="00000400000000000000" pitchFamily="2" charset="-78"/>
              </a:rPr>
              <a:t>به نام مهربانترین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8360" y="3733800"/>
            <a:ext cx="4419600" cy="21852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دکتر کتایون نجفی زاده </a:t>
            </a:r>
          </a:p>
          <a:p>
            <a:pPr algn="ctr"/>
            <a:endParaRPr lang="fa-IR" sz="20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ctr"/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متخصص داخلی</a:t>
            </a:r>
          </a:p>
          <a:p>
            <a:pPr algn="ctr"/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فوق تخصص بیماریهای ریوی و مراقبتهای ویژه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ctr"/>
            <a:endParaRPr lang="fa-IR" sz="20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ctr"/>
            <a:endParaRPr lang="en-US" sz="20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ctr"/>
            <a:r>
              <a:rPr lang="fa-IR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مدیرعامل انجمن اهدای عضو ایرانیان</a:t>
            </a:r>
          </a:p>
        </p:txBody>
      </p:sp>
    </p:spTree>
    <p:extLst>
      <p:ext uri="{BB962C8B-B14F-4D97-AF65-F5344CB8AC3E}">
        <p14:creationId xmlns:p14="http://schemas.microsoft.com/office/powerpoint/2010/main" val="4768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2168013" y="1276563"/>
            <a:ext cx="8374626" cy="1293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944" y="2377189"/>
            <a:ext cx="9848850" cy="3474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963" y="5829068"/>
            <a:ext cx="2808080" cy="44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2190750" y="3278188"/>
            <a:ext cx="7829550" cy="19050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288458" y="1305345"/>
            <a:ext cx="7998542" cy="123566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832" y="5751416"/>
            <a:ext cx="2942303" cy="46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4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734" y="1308975"/>
            <a:ext cx="9117322" cy="2614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297" y="5840151"/>
            <a:ext cx="3920613" cy="36400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848032" y="3501318"/>
            <a:ext cx="10515600" cy="174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8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096" y="5899021"/>
            <a:ext cx="3931367" cy="365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75" y="3141406"/>
            <a:ext cx="5210365" cy="2203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378" y="3141406"/>
            <a:ext cx="4773912" cy="28067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9458" y="1347530"/>
            <a:ext cx="6693770" cy="157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1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48662"/>
            <a:ext cx="4279513" cy="2228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594" y="5978927"/>
            <a:ext cx="3837613" cy="270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913" y="1348662"/>
            <a:ext cx="6855662" cy="427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6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950332" y="3517490"/>
            <a:ext cx="5709650" cy="2403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32" y="1308975"/>
            <a:ext cx="5334000" cy="27780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801" y="6024716"/>
            <a:ext cx="3902186" cy="27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8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9574" y="1806678"/>
            <a:ext cx="5423103" cy="4343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01" y="1339430"/>
            <a:ext cx="5334000" cy="27780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512" y="5968348"/>
            <a:ext cx="3706301" cy="26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8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2418736" y="2879280"/>
            <a:ext cx="7383257" cy="2469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71" y="1308975"/>
            <a:ext cx="10896600" cy="15703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135" y="5935996"/>
            <a:ext cx="4692446" cy="31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0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981200" y="2438400"/>
            <a:ext cx="8464505" cy="345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555" y="5962801"/>
            <a:ext cx="4402579" cy="3195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13" y="1381475"/>
            <a:ext cx="10580813" cy="625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840" y="1925831"/>
            <a:ext cx="8101935" cy="71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748" y="1359309"/>
            <a:ext cx="9601200" cy="491613"/>
          </a:xfrm>
        </p:spPr>
        <p:txBody>
          <a:bodyPr>
            <a:normAutofit/>
          </a:bodyPr>
          <a:lstStyle/>
          <a:p>
            <a:pPr algn="ctr"/>
            <a:r>
              <a:rPr lang="fa-IR" sz="2800" dirty="0">
                <a:solidFill>
                  <a:srgbClr val="00B0F0"/>
                </a:solidFill>
                <a:cs typeface="B Titr" panose="00000700000000000000" pitchFamily="2" charset="-78"/>
              </a:rPr>
              <a:t>چرا باید </a:t>
            </a:r>
            <a:r>
              <a:rPr lang="fa-IR" sz="2800" dirty="0" smtClean="0">
                <a:solidFill>
                  <a:srgbClr val="00B0F0"/>
                </a:solidFill>
                <a:cs typeface="B Titr" panose="00000700000000000000" pitchFamily="2" charset="-78"/>
              </a:rPr>
              <a:t>تمام </a:t>
            </a:r>
            <a:r>
              <a:rPr lang="fa-IR" sz="2800" dirty="0">
                <a:solidFill>
                  <a:srgbClr val="00B0F0"/>
                </a:solidFill>
                <a:cs typeface="B Titr" panose="00000700000000000000" pitchFamily="2" charset="-78"/>
              </a:rPr>
              <a:t>مدت در کنار مورد مرگ مغزی باقی </a:t>
            </a:r>
            <a:r>
              <a:rPr lang="fa-IR" sz="2800" dirty="0" smtClean="0">
                <a:solidFill>
                  <a:srgbClr val="00B0F0"/>
                </a:solidFill>
                <a:cs typeface="B Titr" panose="00000700000000000000" pitchFamily="2" charset="-78"/>
              </a:rPr>
              <a:t>ماند</a:t>
            </a:r>
            <a:endParaRPr lang="en-US" sz="2800" dirty="0">
              <a:solidFill>
                <a:srgbClr val="00B0F0"/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150" y="2753422"/>
            <a:ext cx="3200400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270" y="1905000"/>
            <a:ext cx="4154129" cy="419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7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>
                <a:cs typeface="B Titr" panose="00000700000000000000" pitchFamily="2" charset="-78"/>
              </a:rPr>
              <a:t>آمار ایست قلبی موارد مرگ مغزی استانها قبل و بعد از رضایت گیری</a:t>
            </a:r>
            <a:endParaRPr lang="en-US" sz="3200" dirty="0">
              <a:cs typeface="B Titr" panose="00000700000000000000" pitchFamily="2" charset="-78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89083682"/>
              </p:ext>
            </p:extLst>
          </p:nvPr>
        </p:nvGraphicFramePr>
        <p:xfrm>
          <a:off x="2955121" y="1838632"/>
          <a:ext cx="6301421" cy="4437382"/>
        </p:xfrm>
        <a:graphic>
          <a:graphicData uri="http://schemas.openxmlformats.org/drawingml/2006/table">
            <a:tbl>
              <a:tblPr rtl="1" firstRow="1" firstCol="1" bandRow="1"/>
              <a:tblGrid>
                <a:gridCol w="969685">
                  <a:extLst>
                    <a:ext uri="{9D8B030D-6E8A-4147-A177-3AD203B41FA5}">
                      <a16:colId xmlns:a16="http://schemas.microsoft.com/office/drawing/2014/main" val="3476370593"/>
                    </a:ext>
                  </a:extLst>
                </a:gridCol>
                <a:gridCol w="1560284">
                  <a:extLst>
                    <a:ext uri="{9D8B030D-6E8A-4147-A177-3AD203B41FA5}">
                      <a16:colId xmlns:a16="http://schemas.microsoft.com/office/drawing/2014/main" val="2828500917"/>
                    </a:ext>
                  </a:extLst>
                </a:gridCol>
                <a:gridCol w="1820842">
                  <a:extLst>
                    <a:ext uri="{9D8B030D-6E8A-4147-A177-3AD203B41FA5}">
                      <a16:colId xmlns:a16="http://schemas.microsoft.com/office/drawing/2014/main" val="3618220964"/>
                    </a:ext>
                  </a:extLst>
                </a:gridCol>
                <a:gridCol w="1950610">
                  <a:extLst>
                    <a:ext uri="{9D8B030D-6E8A-4147-A177-3AD203B41FA5}">
                      <a16:colId xmlns:a16="http://schemas.microsoft.com/office/drawing/2014/main" val="3283188293"/>
                    </a:ext>
                  </a:extLst>
                </a:gridCol>
              </a:tblGrid>
              <a:tr h="86747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ردیف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تعداد  مرگ مغزی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تعدا</a:t>
                      </a:r>
                      <a:r>
                        <a:rPr lang="fa-IR" sz="1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د</a:t>
                      </a:r>
                      <a:r>
                        <a:rPr lang="ar-SA" sz="1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 ایست قلبی قبل از رضایت  گیری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تعداد ایست قلبی بعد از رضایت  گیری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898753"/>
                  </a:ext>
                </a:extLst>
              </a:tr>
              <a:tr h="32384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295729"/>
                  </a:ext>
                </a:extLst>
              </a:tr>
              <a:tr h="32384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842400"/>
                  </a:ext>
                </a:extLst>
              </a:tr>
              <a:tr h="32384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522854"/>
                  </a:ext>
                </a:extLst>
              </a:tr>
              <a:tr h="32384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729704"/>
                  </a:ext>
                </a:extLst>
              </a:tr>
              <a:tr h="32384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350260"/>
                  </a:ext>
                </a:extLst>
              </a:tr>
              <a:tr h="32384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5733507"/>
                  </a:ext>
                </a:extLst>
              </a:tr>
              <a:tr h="32384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52276"/>
                  </a:ext>
                </a:extLst>
              </a:tr>
              <a:tr h="32384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2248638"/>
                  </a:ext>
                </a:extLst>
              </a:tr>
              <a:tr h="97917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(56%) 84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(8%) 12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263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04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نتیجه گیری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722670" y="2112763"/>
            <a:ext cx="10766323" cy="4044688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000" dirty="0" smtClean="0"/>
              <a:t>آمار بالای ایست قلبی موارد مرگ مغزی قبل از اهدا </a:t>
            </a:r>
            <a:r>
              <a:rPr lang="fa-IR" sz="2000" dirty="0"/>
              <a:t>در </a:t>
            </a:r>
            <a:r>
              <a:rPr lang="fa-IR" sz="2000" dirty="0" smtClean="0"/>
              <a:t>کشورنشان دهنده نیاز به تغییر است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000" dirty="0" smtClean="0"/>
              <a:t>مراقبت صحیح از مرگ مغزی نیاز به تیم مخصوص مراقبت دارد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000" dirty="0" smtClean="0"/>
              <a:t>استفاده ازمتخصصین مراقبتهای ویژه و </a:t>
            </a:r>
            <a:r>
              <a:rPr lang="en-US" sz="2000" dirty="0" smtClean="0"/>
              <a:t>ICU</a:t>
            </a:r>
            <a:r>
              <a:rPr lang="fa-IR" sz="2000" dirty="0" smtClean="0"/>
              <a:t> و پرستاران دوره دیده باعث بهبود نتایج اهدا خواهد شد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000" dirty="0" smtClean="0"/>
              <a:t>حضور دائمی مراقبت کننده بر بالین مرگ مغزی حتی قبل از رضایت به اهدا ضروری است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000" dirty="0" smtClean="0"/>
              <a:t>نشان </a:t>
            </a:r>
            <a:r>
              <a:rPr lang="fa-IR" sz="2000" dirty="0"/>
              <a:t>داده شده که استفاده از پروتکل هدفمند می تواند آمار اهدای عضو را افزایش دهد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000" dirty="0"/>
              <a:t>همچنین استفاده از پروتکل هدفمند می تواند کیفیت ارگانهای اهدایی و بقای پیوند را افزایش دهد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000" dirty="0"/>
              <a:t>استفاده از چک لیست مخصوص می تواند موجب رعایت بیشتر پروتکل مراقبت مرگ مغزی شود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900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39.tinypic.com/1571zj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"/>
          <a:stretch/>
        </p:blipFill>
        <p:spPr bwMode="auto">
          <a:xfrm>
            <a:off x="734961" y="1268362"/>
            <a:ext cx="10741742" cy="508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justLow" rtl="1">
              <a:buNone/>
            </a:pPr>
            <a:endParaRPr lang="fa-IR" sz="30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43336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92942"/>
            <a:ext cx="10896600" cy="157030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009036" y="2736987"/>
            <a:ext cx="10515600" cy="2740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509" y="5868287"/>
            <a:ext cx="4662949" cy="31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5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212402" y="1308975"/>
            <a:ext cx="9984081" cy="14776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1097" y="5919719"/>
            <a:ext cx="5604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Pamela da Silva </a:t>
            </a:r>
            <a:r>
              <a:rPr lang="en-US" sz="1400" dirty="0" smtClean="0"/>
              <a:t>Bento, Transplant Proceeding 1-5, 2020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076" y="3245259"/>
            <a:ext cx="6826793" cy="191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Hypotension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89" y="1427427"/>
            <a:ext cx="10515600" cy="15563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1097" y="5919719"/>
            <a:ext cx="5604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Pamela da Silva </a:t>
            </a:r>
            <a:r>
              <a:rPr lang="en-US" sz="1400" dirty="0" smtClean="0"/>
              <a:t>Bento, Transplant Proceeding 1-5, 2020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677" y="3187187"/>
            <a:ext cx="6441187" cy="24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5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836" y="2843349"/>
            <a:ext cx="7081991" cy="2022197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288458" y="1305345"/>
            <a:ext cx="7998542" cy="123566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1533832" y="5751416"/>
            <a:ext cx="2942303" cy="46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2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2448232" y="3173106"/>
            <a:ext cx="7548562" cy="1912549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102873" y="1376635"/>
            <a:ext cx="8442224" cy="130420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465" y="5807724"/>
            <a:ext cx="2912806" cy="46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5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187" y="1371600"/>
            <a:ext cx="7231630" cy="1946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979" y="3389055"/>
            <a:ext cx="6324599" cy="2514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265" y="5974251"/>
            <a:ext cx="4214619" cy="32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5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445" y="1295420"/>
            <a:ext cx="7113638" cy="2261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517" y="5951918"/>
            <a:ext cx="4457700" cy="342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445" y="3735986"/>
            <a:ext cx="6732639" cy="220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C-Tabriz2021">
  <a:themeElements>
    <a:clrScheme name="ISOD">
      <a:dk1>
        <a:srgbClr val="58595B"/>
      </a:dk1>
      <a:lt1>
        <a:srgbClr val="FFFFFF"/>
      </a:lt1>
      <a:dk2>
        <a:srgbClr val="A6CE39"/>
      </a:dk2>
      <a:lt2>
        <a:srgbClr val="FFFFFF"/>
      </a:lt2>
      <a:accent1>
        <a:srgbClr val="58595B"/>
      </a:accent1>
      <a:accent2>
        <a:srgbClr val="44C8F5"/>
      </a:accent2>
      <a:accent3>
        <a:srgbClr val="A6CE39"/>
      </a:accent3>
      <a:accent4>
        <a:srgbClr val="3397B9"/>
      </a:accent4>
      <a:accent5>
        <a:srgbClr val="88AC2E"/>
      </a:accent5>
      <a:accent6>
        <a:srgbClr val="FFFFFF"/>
      </a:accent6>
      <a:hlink>
        <a:srgbClr val="3397B9"/>
      </a:hlink>
      <a:folHlink>
        <a:srgbClr val="58595B"/>
      </a:folHlink>
    </a:clrScheme>
    <a:fontScheme name="Custom 6">
      <a:majorFont>
        <a:latin typeface="Arial"/>
        <a:ea typeface=""/>
        <a:cs typeface="B Yekan"/>
      </a:majorFont>
      <a:minorFont>
        <a:latin typeface="Arial"/>
        <a:ea typeface=""/>
        <a:cs typeface="B Yek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C-Tabriz2021" id="{702B2685-4F04-4F5A-AC2C-DDE5F88B781F}" vid="{2F91AF6F-DE29-40A8-98D8-C408CFEA3E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OPC-Tabriz2021</Template>
  <TotalTime>183</TotalTime>
  <Words>246</Words>
  <Application>Microsoft Office PowerPoint</Application>
  <PresentationFormat>Widescreen</PresentationFormat>
  <Paragraphs>64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B Nazanin</vt:lpstr>
      <vt:lpstr>B Titr</vt:lpstr>
      <vt:lpstr>B Yekan</vt:lpstr>
      <vt:lpstr>Calibri</vt:lpstr>
      <vt:lpstr>Times New Roman</vt:lpstr>
      <vt:lpstr>Wingdings</vt:lpstr>
      <vt:lpstr>OPC-Tabriz2021</vt:lpstr>
      <vt:lpstr>PowerPoint Presentation</vt:lpstr>
      <vt:lpstr>آمار ایست قلبی موارد مرگ مغزی استانها قبل و بعد از رضایت گیری</vt:lpstr>
      <vt:lpstr>PowerPoint Presentation</vt:lpstr>
      <vt:lpstr>PowerPoint Presentation</vt:lpstr>
      <vt:lpstr>Hypotension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چرا باید تمام مدت در کنار مورد مرگ مغزی باقی ماند</vt:lpstr>
      <vt:lpstr>نتیجه گیری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Katy</cp:lastModifiedBy>
  <cp:revision>21</cp:revision>
  <dcterms:created xsi:type="dcterms:W3CDTF">2021-01-06T15:30:34Z</dcterms:created>
  <dcterms:modified xsi:type="dcterms:W3CDTF">2021-01-10T22:49:39Z</dcterms:modified>
</cp:coreProperties>
</file>